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</p:sldIdLst>
  <p:sldSz cy="6858000" cx="12192000"/>
  <p:notesSz cx="6735750" cy="9866300"/>
  <p:embeddedFontLst>
    <p:embeddedFont>
      <p:font typeface="M PLUS 1p"/>
      <p:regular r:id="rId11"/>
      <p:bold r:id="rId12"/>
    </p:embeddedFont>
    <p:embeddedFont>
      <p:font typeface="Quattrocento Sans"/>
      <p:regular r:id="rId13"/>
      <p:bold r:id="rId14"/>
      <p:italic r:id="rId15"/>
      <p:boldItalic r:id="rId16"/>
    </p:embeddedFont>
    <p:embeddedFont>
      <p:font typeface="M PLUS 1p Medium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1436">
          <p15:clr>
            <a:srgbClr val="A4A3A4"/>
          </p15:clr>
        </p15:guide>
        <p15:guide id="4" pos="6335">
          <p15:clr>
            <a:srgbClr val="A4A3A4"/>
          </p15:clr>
        </p15:guide>
        <p15:guide id="5" orient="horz" pos="436">
          <p15:clr>
            <a:srgbClr val="A4A3A4"/>
          </p15:clr>
        </p15:guide>
      </p15:sldGuideLst>
    </p:ext>
    <p:ext uri="{2D200454-40CA-4A62-9FC3-DE9A4176ACB9}">
      <p15:notesGuideLst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  <p:ext uri="GoogleSlidesCustomDataVersion2">
      <go:slidesCustomData xmlns:go="http://customooxmlschemas.google.com/" r:id="rId19" roundtripDataSignature="AMtx7mhKgl/BHcdEgTMaifKZFP0rbvRl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1089F1-949E-43C5-8CF3-2164465AA105}">
  <a:tblStyle styleId="{971089F1-949E-43C5-8CF3-2164465AA10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  <p:guide pos="1436"/>
        <p:guide pos="6335"/>
        <p:guide pos="436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07" orient="horz"/>
        <p:guide pos="212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PLUS1p-regular.fntdata"/><Relationship Id="rId10" Type="http://schemas.openxmlformats.org/officeDocument/2006/relationships/slide" Target="slides/slide3.xml"/><Relationship Id="rId13" Type="http://schemas.openxmlformats.org/officeDocument/2006/relationships/font" Target="fonts/QuattrocentoSans-regular.fntdata"/><Relationship Id="rId12" Type="http://schemas.openxmlformats.org/officeDocument/2006/relationships/font" Target="fonts/MPLUS1p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QuattrocentoSans-italic.fntdata"/><Relationship Id="rId14" Type="http://schemas.openxmlformats.org/officeDocument/2006/relationships/font" Target="fonts/QuattrocentoSans-bold.fntdata"/><Relationship Id="rId17" Type="http://schemas.openxmlformats.org/officeDocument/2006/relationships/font" Target="fonts/MPLUS1pMedium-regular.fntdata"/><Relationship Id="rId16" Type="http://schemas.openxmlformats.org/officeDocument/2006/relationships/font" Target="fonts/QuattrocentoSans-boldItalic.fntdata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slideMaster" Target="slideMasters/slideMaster2.xml"/><Relationship Id="rId18" Type="http://schemas.openxmlformats.org/officeDocument/2006/relationships/font" Target="fonts/MPLUS1pMedium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5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9375" y="739775"/>
            <a:ext cx="657701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0614c0d4c_0_399:notes"/>
          <p:cNvSpPr txBox="1"/>
          <p:nvPr>
            <p:ph idx="12" type="sldNum"/>
          </p:nvPr>
        </p:nvSpPr>
        <p:spPr>
          <a:xfrm>
            <a:off x="3815375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00614c0d4c_0_399:notes"/>
          <p:cNvSpPr/>
          <p:nvPr>
            <p:ph idx="2" type="sldImg"/>
          </p:nvPr>
        </p:nvSpPr>
        <p:spPr>
          <a:xfrm>
            <a:off x="79375" y="739775"/>
            <a:ext cx="6578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g100614c0d4c_0_399:notes"/>
          <p:cNvSpPr txBox="1"/>
          <p:nvPr>
            <p:ph idx="1" type="body"/>
          </p:nvPr>
        </p:nvSpPr>
        <p:spPr>
          <a:xfrm>
            <a:off x="673577" y="4686501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14afa7a42_0_2:notes"/>
          <p:cNvSpPr txBox="1"/>
          <p:nvPr>
            <p:ph idx="12" type="sldNum"/>
          </p:nvPr>
        </p:nvSpPr>
        <p:spPr>
          <a:xfrm>
            <a:off x="3815375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3714afa7a42_0_2:notes"/>
          <p:cNvSpPr/>
          <p:nvPr>
            <p:ph idx="2" type="sldImg"/>
          </p:nvPr>
        </p:nvSpPr>
        <p:spPr>
          <a:xfrm>
            <a:off x="79375" y="739775"/>
            <a:ext cx="6578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g3714afa7a42_0_2:notes"/>
          <p:cNvSpPr txBox="1"/>
          <p:nvPr>
            <p:ph idx="1" type="body"/>
          </p:nvPr>
        </p:nvSpPr>
        <p:spPr>
          <a:xfrm>
            <a:off x="673577" y="4686501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0614c0d4c_0_34:notes"/>
          <p:cNvSpPr txBox="1"/>
          <p:nvPr>
            <p:ph idx="1" type="body"/>
          </p:nvPr>
        </p:nvSpPr>
        <p:spPr>
          <a:xfrm>
            <a:off x="673577" y="4686501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100614c0d4c_0_34:notes"/>
          <p:cNvSpPr/>
          <p:nvPr>
            <p:ph idx="2" type="sldImg"/>
          </p:nvPr>
        </p:nvSpPr>
        <p:spPr>
          <a:xfrm>
            <a:off x="79375" y="739775"/>
            <a:ext cx="65769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>
  <p:cSld name="タイトルとコンテンツ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609600" y="103255"/>
            <a:ext cx="10972800" cy="496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1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" name="Google Shape;17;p12"/>
          <p:cNvCxnSpPr/>
          <p:nvPr/>
        </p:nvCxnSpPr>
        <p:spPr>
          <a:xfrm>
            <a:off x="609600" y="536323"/>
            <a:ext cx="10972800" cy="0"/>
          </a:xfrm>
          <a:prstGeom prst="straightConnector1">
            <a:avLst/>
          </a:prstGeom>
          <a:noFill/>
          <a:ln cap="flat" cmpd="sng" w="38100">
            <a:solidFill>
              <a:srgbClr val="0C0C0C">
                <a:alpha val="6901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2"/>
          <p:cNvSpPr txBox="1"/>
          <p:nvPr/>
        </p:nvSpPr>
        <p:spPr>
          <a:xfrm>
            <a:off x="11413666" y="6669360"/>
            <a:ext cx="708850" cy="2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95959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" name="Google Shape;19;p12"/>
          <p:cNvSpPr/>
          <p:nvPr/>
        </p:nvSpPr>
        <p:spPr>
          <a:xfrm>
            <a:off x="4885427" y="6654550"/>
            <a:ext cx="2316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ja-JP" sz="800" u="none" cap="none" strike="noStrike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Copyright(C) D2C R Inc. All right reserved</a:t>
            </a:r>
            <a:endParaRPr b="0" i="0" sz="800" u="none" cap="none" strike="noStrike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0" name="Google Shape;20;p12"/>
          <p:cNvCxnSpPr/>
          <p:nvPr/>
        </p:nvCxnSpPr>
        <p:spPr>
          <a:xfrm>
            <a:off x="0" y="664612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エンド">
  <p:cSld name="エンド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食品, 挿絵 が含まれている画像&#10;&#10;自動的に生成された説明" id="57" name="Google Shape;5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食品, 挿絵 が含まれている画像&#10;&#10;自動的に生成された説明" id="58" name="Google Shape;5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エンド">
  <p:cSld name="1_エンド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食品, 挿絵 が含まれている画像&#10;&#10;自動的に生成された説明" id="60" name="Google Shape;6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エンド">
  <p:cSld name="2_エンド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食品, 挿絵 が含まれている画像&#10;&#10;自動的に生成された説明" id="62" name="Google Shape;6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テキスト">
  <p:cSld name="テキスト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110071" y="19063"/>
            <a:ext cx="10972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Quattrocento Sans"/>
              <a:buNone/>
              <a:defRPr b="1" sz="18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5" name="Google Shape;65;p23"/>
          <p:cNvGrpSpPr/>
          <p:nvPr/>
        </p:nvGrpSpPr>
        <p:grpSpPr>
          <a:xfrm>
            <a:off x="-1" y="349593"/>
            <a:ext cx="11904000" cy="54000"/>
            <a:chOff x="0" y="627321"/>
            <a:chExt cx="9217438" cy="36000"/>
          </a:xfrm>
        </p:grpSpPr>
        <p:sp>
          <p:nvSpPr>
            <p:cNvPr id="66" name="Google Shape;66;p23"/>
            <p:cNvSpPr/>
            <p:nvPr/>
          </p:nvSpPr>
          <p:spPr>
            <a:xfrm>
              <a:off x="0" y="627321"/>
              <a:ext cx="8388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" name="Google Shape;67;p23"/>
            <p:cNvSpPr/>
            <p:nvPr/>
          </p:nvSpPr>
          <p:spPr>
            <a:xfrm>
              <a:off x="8137438" y="627321"/>
              <a:ext cx="1080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8" name="Google Shape;68;p23"/>
          <p:cNvSpPr txBox="1"/>
          <p:nvPr/>
        </p:nvSpPr>
        <p:spPr>
          <a:xfrm>
            <a:off x="11829089" y="6686632"/>
            <a:ext cx="405246" cy="174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ja-JP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0614c0d4c_0_40"/>
          <p:cNvSpPr/>
          <p:nvPr/>
        </p:nvSpPr>
        <p:spPr>
          <a:xfrm>
            <a:off x="0" y="555171"/>
            <a:ext cx="102327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100614c0d4c_0_40"/>
          <p:cNvSpPr/>
          <p:nvPr/>
        </p:nvSpPr>
        <p:spPr>
          <a:xfrm>
            <a:off x="3660000" y="6382106"/>
            <a:ext cx="85320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100614c0d4c_0_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100614c0d4c_0_40"/>
          <p:cNvPicPr preferRelativeResize="0"/>
          <p:nvPr/>
        </p:nvPicPr>
        <p:blipFill rotWithShape="1">
          <a:blip r:embed="rId2">
            <a:alphaModFix/>
          </a:blip>
          <a:srcRect b="21321" l="14531" r="14686" t="17964"/>
          <a:stretch/>
        </p:blipFill>
        <p:spPr>
          <a:xfrm>
            <a:off x="5162114" y="2854036"/>
            <a:ext cx="1867773" cy="84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表紙">
  <p:cSld name="1_表紙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0614c0d4c_0_4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00614c0d4c_0_45"/>
          <p:cNvSpPr/>
          <p:nvPr/>
        </p:nvSpPr>
        <p:spPr>
          <a:xfrm>
            <a:off x="1" y="3176640"/>
            <a:ext cx="4530900" cy="3681300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100614c0d4c_0_45"/>
          <p:cNvSpPr/>
          <p:nvPr/>
        </p:nvSpPr>
        <p:spPr>
          <a:xfrm rot="5400000">
            <a:off x="863414" y="-858057"/>
            <a:ext cx="6858000" cy="8574104"/>
          </a:xfrm>
          <a:custGeom>
            <a:rect b="b" l="l" r="r" t="t"/>
            <a:pathLst>
              <a:path extrusionOk="0" h="6970816" w="6858000">
                <a:moveTo>
                  <a:pt x="0" y="6970816"/>
                </a:moveTo>
                <a:lnTo>
                  <a:pt x="0" y="0"/>
                </a:lnTo>
                <a:lnTo>
                  <a:pt x="6858000" y="6858000"/>
                </a:lnTo>
                <a:lnTo>
                  <a:pt x="6858000" y="69708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00614c0d4c_0_45"/>
          <p:cNvSpPr/>
          <p:nvPr/>
        </p:nvSpPr>
        <p:spPr>
          <a:xfrm rot="5400000">
            <a:off x="-672506" y="3850611"/>
            <a:ext cx="3681351" cy="2333412"/>
          </a:xfrm>
          <a:custGeom>
            <a:rect b="b" l="l" r="r" t="t"/>
            <a:pathLst>
              <a:path extrusionOk="0" h="1897083" w="3681351">
                <a:moveTo>
                  <a:pt x="0" y="1897083"/>
                </a:moveTo>
                <a:lnTo>
                  <a:pt x="1897083" y="0"/>
                </a:lnTo>
                <a:lnTo>
                  <a:pt x="3681351" y="1784268"/>
                </a:lnTo>
                <a:lnTo>
                  <a:pt x="3681351" y="189708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100614c0d4c_0_45"/>
          <p:cNvPicPr preferRelativeResize="0"/>
          <p:nvPr/>
        </p:nvPicPr>
        <p:blipFill rotWithShape="1">
          <a:blip r:embed="rId2">
            <a:alphaModFix/>
          </a:blip>
          <a:srcRect b="21321" l="14531" r="14686" t="17964"/>
          <a:stretch/>
        </p:blipFill>
        <p:spPr>
          <a:xfrm>
            <a:off x="10772077" y="100361"/>
            <a:ext cx="1182030" cy="53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中表紙">
  <p:cSld name="中表紙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g100614c0d4c_0_51"/>
          <p:cNvCxnSpPr/>
          <p:nvPr/>
        </p:nvCxnSpPr>
        <p:spPr>
          <a:xfrm>
            <a:off x="1162501" y="3429000"/>
            <a:ext cx="110295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g100614c0d4c_0_51"/>
          <p:cNvSpPr txBox="1"/>
          <p:nvPr>
            <p:ph type="title"/>
          </p:nvPr>
        </p:nvSpPr>
        <p:spPr>
          <a:xfrm>
            <a:off x="1091604" y="2945219"/>
            <a:ext cx="109728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テキスト">
  <p:cSld name="テキスト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0614c0d4c_0_54"/>
          <p:cNvSpPr txBox="1"/>
          <p:nvPr>
            <p:ph type="title"/>
          </p:nvPr>
        </p:nvSpPr>
        <p:spPr>
          <a:xfrm>
            <a:off x="110071" y="101443"/>
            <a:ext cx="10972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8" name="Google Shape;88;g100614c0d4c_0_54"/>
          <p:cNvGrpSpPr/>
          <p:nvPr/>
        </p:nvGrpSpPr>
        <p:grpSpPr>
          <a:xfrm>
            <a:off x="-1" y="489639"/>
            <a:ext cx="11904322" cy="54000"/>
            <a:chOff x="0" y="627321"/>
            <a:chExt cx="9217438" cy="36000"/>
          </a:xfrm>
        </p:grpSpPr>
        <p:sp>
          <p:nvSpPr>
            <p:cNvPr id="89" name="Google Shape;89;g100614c0d4c_0_54"/>
            <p:cNvSpPr/>
            <p:nvPr/>
          </p:nvSpPr>
          <p:spPr>
            <a:xfrm>
              <a:off x="0" y="627321"/>
              <a:ext cx="8388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100614c0d4c_0_54"/>
            <p:cNvSpPr/>
            <p:nvPr/>
          </p:nvSpPr>
          <p:spPr>
            <a:xfrm>
              <a:off x="8137438" y="627321"/>
              <a:ext cx="1080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g100614c0d4c_0_54"/>
          <p:cNvSpPr txBox="1"/>
          <p:nvPr/>
        </p:nvSpPr>
        <p:spPr>
          <a:xfrm>
            <a:off x="11829089" y="6674106"/>
            <a:ext cx="4053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ja-JP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>
  <p:cSld name="タイトル スライド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0614c0d4c_0_60"/>
          <p:cNvSpPr txBox="1"/>
          <p:nvPr>
            <p:ph type="ctrTitle"/>
          </p:nvPr>
        </p:nvSpPr>
        <p:spPr>
          <a:xfrm>
            <a:off x="1524000" y="2801073"/>
            <a:ext cx="91440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100614c0d4c_0_60"/>
          <p:cNvSpPr/>
          <p:nvPr/>
        </p:nvSpPr>
        <p:spPr>
          <a:xfrm>
            <a:off x="0" y="555171"/>
            <a:ext cx="102327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00614c0d4c_0_60"/>
          <p:cNvSpPr/>
          <p:nvPr/>
        </p:nvSpPr>
        <p:spPr>
          <a:xfrm>
            <a:off x="3660000" y="6382106"/>
            <a:ext cx="85320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とコンテンツ">
  <p:cSld name="1_タイトルとコンテンツ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0614c0d4c_0_64"/>
          <p:cNvSpPr txBox="1"/>
          <p:nvPr>
            <p:ph idx="12" type="sldNum"/>
          </p:nvPr>
        </p:nvSpPr>
        <p:spPr>
          <a:xfrm>
            <a:off x="11607682" y="6629398"/>
            <a:ext cx="4524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98" name="Google Shape;98;g100614c0d4c_0_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SDIS_D_d.jpg" id="99" name="Google Shape;99;g100614c0d4c_0_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0" y="574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3" name="Google Shape;23;p11"/>
          <p:cNvSpPr/>
          <p:nvPr/>
        </p:nvSpPr>
        <p:spPr>
          <a:xfrm>
            <a:off x="0" y="6546850"/>
            <a:ext cx="9131300" cy="311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ja-JP" sz="800" u="none" cap="none" strike="noStrike">
                <a:solidFill>
                  <a:srgbClr val="10253F"/>
                </a:solidFill>
                <a:latin typeface="Meiryo"/>
                <a:ea typeface="Meiryo"/>
                <a:cs typeface="Meiryo"/>
                <a:sym typeface="Meiryo"/>
              </a:rPr>
              <a:t>© 2021 D2CR Inc,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>
            <p:ph type="ctrTitle"/>
          </p:nvPr>
        </p:nvSpPr>
        <p:spPr>
          <a:xfrm>
            <a:off x="914400" y="1844833"/>
            <a:ext cx="10363200" cy="1008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700"/>
              <a:buFont typeface="Quattrocento Sans"/>
              <a:buNone/>
              <a:defRPr b="1" sz="37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subTitle"/>
          </p:nvPr>
        </p:nvSpPr>
        <p:spPr>
          <a:xfrm>
            <a:off x="1828800" y="3200620"/>
            <a:ext cx="8534400" cy="948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0" type="dt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1" type="ftr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>
  <p:cSld name="セクション見出し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914400" y="2639055"/>
            <a:ext cx="103632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Quattrocento Sans"/>
              <a:buNone/>
              <a:defRPr b="1" sz="3200" cap="none">
                <a:solidFill>
                  <a:srgbClr val="0C0C0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2" name="Google Shape;32;p14"/>
          <p:cNvCxnSpPr/>
          <p:nvPr/>
        </p:nvCxnSpPr>
        <p:spPr>
          <a:xfrm>
            <a:off x="2037340" y="3342454"/>
            <a:ext cx="8134266" cy="0"/>
          </a:xfrm>
          <a:prstGeom prst="straightConnector1">
            <a:avLst/>
          </a:prstGeom>
          <a:noFill/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ユーザー設定レイアウト">
  <p:cSld name="ユーザー設定レイアウト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995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6"/>
          <p:cNvSpPr txBox="1"/>
          <p:nvPr>
            <p:ph idx="10" type="dt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本文">
  <p:cSld name="1_本文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テーブル が含まれている画像&#10;&#10;自動的に生成された説明" id="41" name="Google Shape;4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7"/>
          <p:cNvSpPr txBox="1"/>
          <p:nvPr>
            <p:ph type="title"/>
          </p:nvPr>
        </p:nvSpPr>
        <p:spPr>
          <a:xfrm>
            <a:off x="566811" y="173543"/>
            <a:ext cx="10972800" cy="493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Font typeface="Quattrocento Sans"/>
              <a:buNone/>
              <a:defRPr b="1" i="0" sz="162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3" name="Google Shape;43;p17"/>
          <p:cNvCxnSpPr/>
          <p:nvPr/>
        </p:nvCxnSpPr>
        <p:spPr>
          <a:xfrm>
            <a:off x="566811" y="286425"/>
            <a:ext cx="1097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17"/>
          <p:cNvCxnSpPr/>
          <p:nvPr/>
        </p:nvCxnSpPr>
        <p:spPr>
          <a:xfrm>
            <a:off x="694676" y="600346"/>
            <a:ext cx="1079030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本文">
  <p:cSld name="2_本文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テーブル が含まれている画像&#10;&#10;自動的に生成された説明" id="46" name="Google Shape;4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8"/>
          <p:cNvSpPr txBox="1"/>
          <p:nvPr>
            <p:ph type="title"/>
          </p:nvPr>
        </p:nvSpPr>
        <p:spPr>
          <a:xfrm>
            <a:off x="566811" y="173543"/>
            <a:ext cx="10972800" cy="493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Font typeface="Quattrocento Sans"/>
              <a:buNone/>
              <a:defRPr b="1" i="0" sz="162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" name="Google Shape;48;p18"/>
          <p:cNvCxnSpPr/>
          <p:nvPr/>
        </p:nvCxnSpPr>
        <p:spPr>
          <a:xfrm>
            <a:off x="566811" y="286425"/>
            <a:ext cx="1097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8"/>
          <p:cNvSpPr/>
          <p:nvPr/>
        </p:nvSpPr>
        <p:spPr>
          <a:xfrm>
            <a:off x="10833904" y="141021"/>
            <a:ext cx="1214284" cy="368267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9250" spcFirstLastPara="1" rIns="292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Strictly Confidential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(極秘・無断転載禁）</a:t>
            </a:r>
            <a:endParaRPr b="1" i="0" sz="4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18"/>
          <p:cNvCxnSpPr/>
          <p:nvPr/>
        </p:nvCxnSpPr>
        <p:spPr>
          <a:xfrm>
            <a:off x="694676" y="600346"/>
            <a:ext cx="1079030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とコンテンツ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黒い背景と白い文字&#10;&#10;自動的に生成された説明" id="52" name="Google Shape;5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 txBox="1"/>
          <p:nvPr>
            <p:ph type="title"/>
          </p:nvPr>
        </p:nvSpPr>
        <p:spPr>
          <a:xfrm>
            <a:off x="609600" y="250287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Font typeface="Quattrocento Sans"/>
              <a:buNone/>
              <a:defRPr sz="2275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609600" y="3719331"/>
            <a:ext cx="10972800" cy="2024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5"/>
              <a:buFont typeface="Quattrocento Sans"/>
              <a:buNone/>
              <a:defRPr b="0" sz="1625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9"/>
          <p:cNvSpPr/>
          <p:nvPr/>
        </p:nvSpPr>
        <p:spPr>
          <a:xfrm>
            <a:off x="10833904" y="141021"/>
            <a:ext cx="1214284" cy="368267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9250" spcFirstLastPara="1" rIns="292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Strictly Confidential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(極秘・無断転載禁）</a:t>
            </a:r>
            <a:endParaRPr b="1" i="0" sz="4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0614c0d4c_0_37"/>
          <p:cNvSpPr/>
          <p:nvPr/>
        </p:nvSpPr>
        <p:spPr>
          <a:xfrm>
            <a:off x="0" y="6680025"/>
            <a:ext cx="12192000" cy="177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100614c0d4c_0_37"/>
          <p:cNvSpPr txBox="1"/>
          <p:nvPr/>
        </p:nvSpPr>
        <p:spPr>
          <a:xfrm>
            <a:off x="8554489" y="6696501"/>
            <a:ext cx="3287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Ⓒ D2C R Co.,Ltd. All  Rights  Reserved. | CONFIDENTIAL  </a:t>
            </a:r>
            <a:endParaRPr b="0" i="0" sz="9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0614c0d4c_0_399"/>
          <p:cNvSpPr txBox="1"/>
          <p:nvPr>
            <p:ph type="title"/>
          </p:nvPr>
        </p:nvSpPr>
        <p:spPr>
          <a:xfrm>
            <a:off x="609600" y="103255"/>
            <a:ext cx="10972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4C分析テンプレート</a:t>
            </a:r>
            <a:endParaRPr>
              <a:latin typeface="M PLUS 1p"/>
              <a:ea typeface="M PLUS 1p"/>
              <a:cs typeface="M PLUS 1p"/>
              <a:sym typeface="M PLUS 1p"/>
            </a:endParaRPr>
          </a:p>
        </p:txBody>
      </p:sp>
      <p:graphicFrame>
        <p:nvGraphicFramePr>
          <p:cNvPr id="106" name="Google Shape;106;g100614c0d4c_0_399"/>
          <p:cNvGraphicFramePr/>
          <p:nvPr/>
        </p:nvGraphicFramePr>
        <p:xfrm>
          <a:off x="359700" y="87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{971089F1-949E-43C5-8CF3-2164465AA105}</a:tableStyleId>
              </a:tblPr>
              <a:tblGrid>
                <a:gridCol w="5736300"/>
                <a:gridCol w="5736300"/>
              </a:tblGrid>
              <a:tr h="36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Customer Value</a:t>
                      </a:r>
                      <a:endParaRPr sz="1800" u="none" cap="none" strike="noStrike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Cost</a:t>
                      </a:r>
                      <a:endParaRPr sz="1800" u="none" cap="none" strike="noStrike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</a:tr>
              <a:tr h="240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Convenience</a:t>
                      </a:r>
                      <a:endParaRPr sz="1800" u="none" cap="none" strike="noStrike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Communication</a:t>
                      </a:r>
                      <a:endParaRPr sz="1800" u="none" cap="none" strike="noStrike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</a:tr>
              <a:tr h="240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14afa7a42_0_2"/>
          <p:cNvSpPr txBox="1"/>
          <p:nvPr>
            <p:ph type="title"/>
          </p:nvPr>
        </p:nvSpPr>
        <p:spPr>
          <a:xfrm>
            <a:off x="609600" y="103255"/>
            <a:ext cx="10972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4C</a:t>
            </a: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分析テンプレート(記載質問集)</a:t>
            </a:r>
            <a:endParaRPr>
              <a:latin typeface="M PLUS 1p"/>
              <a:ea typeface="M PLUS 1p"/>
              <a:cs typeface="M PLUS 1p"/>
              <a:sym typeface="M PLUS 1p"/>
            </a:endParaRPr>
          </a:p>
        </p:txBody>
      </p:sp>
      <p:graphicFrame>
        <p:nvGraphicFramePr>
          <p:cNvPr id="113" name="Google Shape;113;g3714afa7a42_0_2"/>
          <p:cNvGraphicFramePr/>
          <p:nvPr/>
        </p:nvGraphicFramePr>
        <p:xfrm>
          <a:off x="359700" y="87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{971089F1-949E-43C5-8CF3-2164465AA105}</a:tableStyleId>
              </a:tblPr>
              <a:tblGrid>
                <a:gridCol w="5736300"/>
                <a:gridCol w="5736300"/>
              </a:tblGrid>
              <a:tr h="36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Customer Value</a:t>
                      </a:r>
                      <a:endParaRPr sz="1800" u="none" cap="none" strike="noStrike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Cost</a:t>
                      </a:r>
                      <a:endParaRPr sz="1800" u="none" cap="none" strike="noStrike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</a:tr>
              <a:tr h="240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顧客はどんな課題・ニーズ・不満を持っているか？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顧客にどんなメリットやベネフィットをもたらすか？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競合と比べて、自社の提供価値に優位性はあるか？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顧客は何を重視して商品を選んでいるか？（価格／信頼／品質など）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顧客の「成功体験」や「理想の状態」を叶える要素はあるか？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顧客が「感動」したり「共感」したりするポイントは何か？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顧客にとって「なくてはならない存在」になるには何が必要か？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商品価格は顧客にとって妥当か？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高すぎる・安すぎると感じていないか？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購入や利用に伴ってかかる「時間」「労力」「手間」は？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顧客が感じる心理的な不安やリスクはあるか？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顧客が他社から乗り換える際のコストは？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利用後に追加で発生する費用（メンテナンス費、更新料など）は？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長期的な視点で見た場合、コストパフォーマンスは納得できるか？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Convenience</a:t>
                      </a:r>
                      <a:endParaRPr sz="1800" u="none" cap="none" strike="noStrike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ja-JP" sz="1800">
                          <a:solidFill>
                            <a:srgbClr val="FFFFFF"/>
                          </a:solidFill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Communication</a:t>
                      </a:r>
                      <a:endParaRPr sz="1800" u="none" cap="none" strike="noStrike">
                        <a:solidFill>
                          <a:srgbClr val="FFFFFF"/>
                        </a:solidFill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</a:tr>
              <a:tr h="240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顧客が購入・利用するまでのプロセスは簡単か？複雑すぎないか？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オンライン／オフラインでの購買体験はストレスフリーか？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サイトの使いやすさや申し込みフォームのわかりやすさはどうか？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配送のスピード・受け取り方法・決済手段は多様化されているか？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問い合わせやサポートのレスポンスは迅速かつ丁寧か？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顧客が欲しいときに欲しい形で手に入れられるか？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スマホ対応・アプリなど最新の利便性は取り入れているか？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顧客との接点はどこにあるか？（SNS、店頭、メール、広告など）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顧客の声をどのように収集・活用しているか？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一方的ではなく、双方向のコミュニケーションはできているか？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問い合わせや相談に対して丁寧かつ誠実に対応できているか？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顧客との関係性を長期的に築く仕組みはあるか？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>
                          <a:latin typeface="M PLUS 1p Medium"/>
                          <a:ea typeface="M PLUS 1p Medium"/>
                          <a:cs typeface="M PLUS 1p Medium"/>
                          <a:sym typeface="M PLUS 1p Medium"/>
                        </a:rPr>
                        <a:t>顧客とどんな「価値観」「感情的つながり」を共有しているか？</a:t>
                      </a:r>
                      <a:endParaRPr>
                        <a:latin typeface="M PLUS 1p Medium"/>
                        <a:ea typeface="M PLUS 1p Medium"/>
                        <a:cs typeface="M PLUS 1p Medium"/>
                        <a:sym typeface="M PLUS 1p Medium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ベース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2015-08-02T11:36:49Z</dcterms:created>
  <dc:creator>江藤 史雄</dc:creator>
</cp:coreProperties>
</file>